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
  </p:notesMasterIdLst>
  <p:sldIdLst>
    <p:sldId id="256" r:id="rId2"/>
    <p:sldId id="262" r:id="rId3"/>
    <p:sldId id="273" r:id="rId4"/>
    <p:sldId id="257" r:id="rId5"/>
    <p:sldId id="275" r:id="rId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4D05C-503F-40BC-941D-E183A06409B7}" type="datetimeFigureOut">
              <a:rPr lang="tr-TR" smtClean="0"/>
              <a:t>20.06.2022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25B75-66B7-4A7D-94E1-BC8FFD84EBCF}" type="slidenum">
              <a:rPr lang="tr-TR" smtClean="0"/>
              <a:t>‹#›</a:t>
            </a:fld>
            <a:endParaRPr lang="tr-TR"/>
          </a:p>
        </p:txBody>
      </p:sp>
    </p:spTree>
    <p:extLst>
      <p:ext uri="{BB962C8B-B14F-4D97-AF65-F5344CB8AC3E}">
        <p14:creationId xmlns:p14="http://schemas.microsoft.com/office/powerpoint/2010/main" val="3280080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20.06.2022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20.06.2022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20.06.2022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20.06.2022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20.06.2022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20.06.2022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20.06.2022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20.06.2022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20.06.2022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20.06.2022</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20.06.2022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20.06.2022</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rot="19140000">
            <a:off x="1033912" y="1965861"/>
            <a:ext cx="5648623" cy="1204306"/>
          </a:xfrm>
        </p:spPr>
        <p:style>
          <a:lnRef idx="3">
            <a:schemeClr val="lt1"/>
          </a:lnRef>
          <a:fillRef idx="1">
            <a:schemeClr val="accent2"/>
          </a:fillRef>
          <a:effectRef idx="1">
            <a:schemeClr val="accent2"/>
          </a:effectRef>
          <a:fontRef idx="minor">
            <a:schemeClr val="lt1"/>
          </a:fontRef>
        </p:style>
        <p:txBody>
          <a:bodyPr anchor="ctr"/>
          <a:lstStyle/>
          <a:p>
            <a:pPr algn="ctr"/>
            <a:r>
              <a:rPr lang="tr-TR" dirty="0" smtClean="0">
                <a:latin typeface="Times New Roman" pitchFamily="18" charset="0"/>
                <a:cs typeface="Times New Roman" pitchFamily="18" charset="0"/>
              </a:rPr>
              <a:t>HALKLA İLİŞKİLER VE REKLAMCILIK BÖLÜMÜ</a:t>
            </a:r>
            <a:endParaRPr lang="tr-TR" dirty="0">
              <a:latin typeface="Times New Roman" pitchFamily="18" charset="0"/>
              <a:cs typeface="Times New Roman" pitchFamily="18" charset="0"/>
            </a:endParaRPr>
          </a:p>
        </p:txBody>
      </p:sp>
      <p:pic>
        <p:nvPicPr>
          <p:cNvPr id="3" name="Resim 2"/>
          <p:cNvPicPr>
            <a:picLocks noChangeAspect="1"/>
          </p:cNvPicPr>
          <p:nvPr/>
        </p:nvPicPr>
        <p:blipFill>
          <a:blip r:embed="rId2"/>
          <a:stretch>
            <a:fillRect/>
          </a:stretch>
        </p:blipFill>
        <p:spPr>
          <a:xfrm rot="19113295">
            <a:off x="1545959" y="2371813"/>
            <a:ext cx="7589453" cy="1343022"/>
          </a:xfrm>
          <a:prstGeom prst="rect">
            <a:avLst/>
          </a:prstGeom>
        </p:spPr>
      </p:pic>
    </p:spTree>
    <p:extLst>
      <p:ext uri="{BB962C8B-B14F-4D97-AF65-F5344CB8AC3E}">
        <p14:creationId xmlns:p14="http://schemas.microsoft.com/office/powerpoint/2010/main" val="1764646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9" y="0"/>
            <a:ext cx="9144000" cy="5143500"/>
          </a:xfrm>
          <a:prstGeom prst="rect">
            <a:avLst/>
          </a:prstGeom>
        </p:spPr>
      </p:pic>
      <p:sp>
        <p:nvSpPr>
          <p:cNvPr id="2" name="İçerik Yer Tutucusu 1"/>
          <p:cNvSpPr>
            <a:spLocks noGrp="1"/>
          </p:cNvSpPr>
          <p:nvPr>
            <p:ph idx="1"/>
          </p:nvPr>
        </p:nvSpPr>
        <p:spPr>
          <a:xfrm>
            <a:off x="-70738" y="0"/>
            <a:ext cx="4930770" cy="3068960"/>
          </a:xfrm>
        </p:spPr>
        <p:txBody>
          <a:bodyPr>
            <a:normAutofit fontScale="92500"/>
          </a:bodyPr>
          <a:lstStyle/>
          <a:p>
            <a:pPr algn="just">
              <a:lnSpc>
                <a:spcPct val="200000"/>
              </a:lnSpc>
            </a:pPr>
            <a:r>
              <a:rPr lang="tr-TR" dirty="0" smtClean="0"/>
              <a:t>	</a:t>
            </a:r>
            <a:r>
              <a:rPr lang="tr-TR" sz="2200" b="0" dirty="0" smtClean="0">
                <a:latin typeface="Times New Roman" panose="02020603050405020304" pitchFamily="18" charset="0"/>
                <a:cs typeface="Times New Roman" panose="02020603050405020304" pitchFamily="18" charset="0"/>
              </a:rPr>
              <a:t>Iğdır </a:t>
            </a:r>
            <a:r>
              <a:rPr lang="tr-TR" sz="2200" b="0" dirty="0">
                <a:latin typeface="Times New Roman" panose="02020603050405020304" pitchFamily="18" charset="0"/>
                <a:cs typeface="Times New Roman" panose="02020603050405020304" pitchFamily="18" charset="0"/>
              </a:rPr>
              <a:t>Üniversitesi Uygulamalı Bilimler </a:t>
            </a:r>
            <a:r>
              <a:rPr lang="tr-TR" sz="2200" b="0" dirty="0" smtClean="0">
                <a:latin typeface="Times New Roman" panose="02020603050405020304" pitchFamily="18" charset="0"/>
                <a:cs typeface="Times New Roman" panose="02020603050405020304" pitchFamily="18" charset="0"/>
              </a:rPr>
              <a:t>Fakültesi, </a:t>
            </a:r>
            <a:r>
              <a:rPr lang="tr-TR" sz="2200" b="0" dirty="0">
                <a:latin typeface="Times New Roman" panose="02020603050405020304" pitchFamily="18" charset="0"/>
                <a:cs typeface="Times New Roman" panose="02020603050405020304" pitchFamily="18" charset="0"/>
              </a:rPr>
              <a:t>Halkla İlişkiler ve Reklamcılık </a:t>
            </a:r>
            <a:r>
              <a:rPr lang="tr-TR" sz="2200" b="0" dirty="0" smtClean="0">
                <a:latin typeface="Times New Roman" panose="02020603050405020304" pitchFamily="18" charset="0"/>
                <a:cs typeface="Times New Roman" panose="02020603050405020304" pitchFamily="18" charset="0"/>
              </a:rPr>
              <a:t>Bölümü, 2019-2020 </a:t>
            </a:r>
            <a:r>
              <a:rPr lang="tr-TR" sz="2200" b="0" dirty="0">
                <a:latin typeface="Times New Roman" panose="02020603050405020304" pitchFamily="18" charset="0"/>
                <a:cs typeface="Times New Roman" panose="02020603050405020304" pitchFamily="18" charset="0"/>
              </a:rPr>
              <a:t>eğitim-öğretim yılında ilk öğrencilerini </a:t>
            </a:r>
            <a:r>
              <a:rPr lang="tr-TR" sz="2200" b="0" dirty="0" smtClean="0">
                <a:latin typeface="Times New Roman" panose="02020603050405020304" pitchFamily="18" charset="0"/>
                <a:cs typeface="Times New Roman" panose="02020603050405020304" pitchFamily="18" charset="0"/>
              </a:rPr>
              <a:t>almıştır</a:t>
            </a:r>
            <a:r>
              <a:rPr lang="tr-TR" sz="2200" b="0" dirty="0">
                <a:latin typeface="Times New Roman" panose="02020603050405020304" pitchFamily="18" charset="0"/>
                <a:cs typeface="Times New Roman" panose="02020603050405020304" pitchFamily="18" charset="0"/>
              </a:rPr>
              <a:t>.</a:t>
            </a:r>
          </a:p>
        </p:txBody>
      </p:sp>
      <p:pic>
        <p:nvPicPr>
          <p:cNvPr id="8" name="Resim 7"/>
          <p:cNvPicPr>
            <a:picLocks noChangeAspect="1"/>
          </p:cNvPicPr>
          <p:nvPr/>
        </p:nvPicPr>
        <p:blipFill>
          <a:blip r:embed="rId3"/>
          <a:stretch>
            <a:fillRect/>
          </a:stretch>
        </p:blipFill>
        <p:spPr>
          <a:xfrm>
            <a:off x="0" y="2636912"/>
            <a:ext cx="9144000" cy="4221088"/>
          </a:xfrm>
          <a:prstGeom prst="rect">
            <a:avLst/>
          </a:prstGeom>
        </p:spPr>
      </p:pic>
    </p:spTree>
    <p:extLst>
      <p:ext uri="{BB962C8B-B14F-4D97-AF65-F5344CB8AC3E}">
        <p14:creationId xmlns:p14="http://schemas.microsoft.com/office/powerpoint/2010/main" val="3813414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692696"/>
            <a:ext cx="8712968" cy="4320480"/>
          </a:xfrm>
        </p:spPr>
        <p:txBody>
          <a:bodyPr>
            <a:normAutofit fontScale="92500"/>
          </a:bodyPr>
          <a:lstStyle/>
          <a:p>
            <a:pPr algn="just">
              <a:lnSpc>
                <a:spcPct val="200000"/>
              </a:lnSpc>
              <a:buFont typeface="Wingdings" panose="05000000000000000000" pitchFamily="2" charset="2"/>
              <a:buChar char="§"/>
            </a:pPr>
            <a:r>
              <a:rPr lang="tr-TR" sz="2400" b="0" dirty="0" smtClean="0">
                <a:latin typeface="Times New Roman" panose="02020603050405020304" pitchFamily="18" charset="0"/>
                <a:cs typeface="Times New Roman" panose="02020603050405020304" pitchFamily="18" charset="0"/>
              </a:rPr>
              <a:t>Eğitim-öğretim </a:t>
            </a:r>
            <a:r>
              <a:rPr lang="tr-TR" sz="2400" b="0" dirty="0">
                <a:latin typeface="Times New Roman" panose="02020603050405020304" pitchFamily="18" charset="0"/>
                <a:cs typeface="Times New Roman" panose="02020603050405020304" pitchFamily="18" charset="0"/>
              </a:rPr>
              <a:t>dili Türkçe olan Halkla İlişkiler ve Reklamcılık </a:t>
            </a:r>
            <a:r>
              <a:rPr lang="tr-TR" sz="2400" b="0" dirty="0" smtClean="0">
                <a:latin typeface="Times New Roman" panose="02020603050405020304" pitchFamily="18" charset="0"/>
                <a:cs typeface="Times New Roman" panose="02020603050405020304" pitchFamily="18" charset="0"/>
              </a:rPr>
              <a:t>bölümünün öğrenim süresi </a:t>
            </a:r>
            <a:r>
              <a:rPr lang="tr-TR" sz="2400" b="0" dirty="0">
                <a:latin typeface="Times New Roman" panose="02020603050405020304" pitchFamily="18" charset="0"/>
                <a:cs typeface="Times New Roman" panose="02020603050405020304" pitchFamily="18" charset="0"/>
              </a:rPr>
              <a:t>4 </a:t>
            </a:r>
            <a:r>
              <a:rPr lang="tr-TR" sz="2400" b="0" dirty="0" smtClean="0">
                <a:latin typeface="Times New Roman" panose="02020603050405020304" pitchFamily="18" charset="0"/>
                <a:cs typeface="Times New Roman" panose="02020603050405020304" pitchFamily="18" charset="0"/>
              </a:rPr>
              <a:t>yıldır.</a:t>
            </a:r>
          </a:p>
          <a:p>
            <a:pPr algn="just">
              <a:lnSpc>
                <a:spcPct val="200000"/>
              </a:lnSpc>
              <a:buFont typeface="Wingdings" panose="05000000000000000000" pitchFamily="2" charset="2"/>
              <a:buChar char="§"/>
            </a:pPr>
            <a:endParaRPr lang="tr-TR" sz="2400" b="0" dirty="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
            </a:pPr>
            <a:r>
              <a:rPr lang="tr-TR" sz="2400" b="0" dirty="0" smtClean="0">
                <a:latin typeface="Times New Roman" panose="02020603050405020304" pitchFamily="18" charset="0"/>
                <a:cs typeface="Times New Roman" panose="02020603050405020304" pitchFamily="18" charset="0"/>
              </a:rPr>
              <a:t>Lisans düzeyinde eğitim veren bölüm, Yükseköğretim </a:t>
            </a:r>
            <a:r>
              <a:rPr lang="tr-TR" sz="2400" b="0" dirty="0">
                <a:latin typeface="Times New Roman" panose="02020603050405020304" pitchFamily="18" charset="0"/>
                <a:cs typeface="Times New Roman" panose="02020603050405020304" pitchFamily="18" charset="0"/>
              </a:rPr>
              <a:t>Kurumları Sınavı (YKS) ile TYT sınav puanı ve Sözel puan türüne göre öğrenci kabul </a:t>
            </a:r>
            <a:r>
              <a:rPr lang="tr-TR" sz="2400" b="0" dirty="0" smtClean="0">
                <a:latin typeface="Times New Roman" panose="02020603050405020304" pitchFamily="18" charset="0"/>
                <a:cs typeface="Times New Roman" panose="02020603050405020304" pitchFamily="18" charset="0"/>
              </a:rPr>
              <a:t>etmektedir.</a:t>
            </a:r>
            <a:endParaRPr lang="tr-TR" sz="2400" b="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459548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a:spLocks noGrp="1"/>
          </p:cNvSpPr>
          <p:nvPr>
            <p:ph idx="1"/>
          </p:nvPr>
        </p:nvSpPr>
        <p:spPr>
          <a:xfrm>
            <a:off x="179512" y="548680"/>
            <a:ext cx="5184576" cy="4879423"/>
          </a:xfrm>
        </p:spPr>
        <p:txBody>
          <a:bodyPr>
            <a:normAutofit fontScale="55000" lnSpcReduction="20000"/>
          </a:bodyPr>
          <a:lstStyle/>
          <a:p>
            <a:pPr algn="just">
              <a:lnSpc>
                <a:spcPct val="220000"/>
              </a:lnSpc>
            </a:pPr>
            <a:r>
              <a:rPr lang="tr-TR" sz="2800" dirty="0" smtClean="0">
                <a:latin typeface="Times New Roman" pitchFamily="18" charset="0"/>
                <a:cs typeface="Times New Roman" pitchFamily="18" charset="0"/>
              </a:rPr>
              <a:t>	</a:t>
            </a:r>
            <a:r>
              <a:rPr lang="tr-TR" sz="2900" b="0" dirty="0">
                <a:latin typeface="Times New Roman" pitchFamily="18" charset="0"/>
                <a:cs typeface="Times New Roman" pitchFamily="18" charset="0"/>
              </a:rPr>
              <a:t>Iğdır Üniversitesi Uygulamalı Bilimler </a:t>
            </a:r>
            <a:r>
              <a:rPr lang="tr-TR" sz="2900" b="0" dirty="0" smtClean="0">
                <a:latin typeface="Times New Roman" pitchFamily="18" charset="0"/>
                <a:cs typeface="Times New Roman" pitchFamily="18" charset="0"/>
              </a:rPr>
              <a:t>Fakültesi </a:t>
            </a:r>
            <a:r>
              <a:rPr lang="tr-TR" sz="2900" b="0" dirty="0">
                <a:latin typeface="Times New Roman" pitchFamily="18" charset="0"/>
                <a:cs typeface="Times New Roman" pitchFamily="18" charset="0"/>
              </a:rPr>
              <a:t>Halkla İlişkiler ve Reklamcılık Bölümü, </a:t>
            </a:r>
            <a:endParaRPr lang="tr-TR" sz="2900" b="0" dirty="0" smtClean="0">
              <a:latin typeface="Times New Roman" pitchFamily="18" charset="0"/>
              <a:cs typeface="Times New Roman" pitchFamily="18" charset="0"/>
            </a:endParaRPr>
          </a:p>
          <a:p>
            <a:pPr algn="just">
              <a:lnSpc>
                <a:spcPct val="220000"/>
              </a:lnSpc>
            </a:pPr>
            <a:r>
              <a:rPr lang="tr-TR" sz="2900" b="0" dirty="0">
                <a:latin typeface="Times New Roman" pitchFamily="18" charset="0"/>
                <a:cs typeface="Times New Roman" pitchFamily="18" charset="0"/>
              </a:rPr>
              <a:t>	</a:t>
            </a:r>
            <a:r>
              <a:rPr lang="tr-TR" sz="2900" b="0" dirty="0" smtClean="0">
                <a:latin typeface="Times New Roman" pitchFamily="18" charset="0"/>
                <a:cs typeface="Times New Roman" pitchFamily="18" charset="0"/>
              </a:rPr>
              <a:t>öğrencilerine </a:t>
            </a:r>
            <a:r>
              <a:rPr lang="tr-TR" sz="2900" b="0" dirty="0">
                <a:latin typeface="Times New Roman" pitchFamily="18" charset="0"/>
                <a:cs typeface="Times New Roman" pitchFamily="18" charset="0"/>
              </a:rPr>
              <a:t>iletişimin temel ilkeleri üzerine kurulmuş güncel bir eğitim sunarak, iletişim, tanıtım, reklam, pazarlama, halkla ilişkiler kavramlarına ve teorilerine hâkim, yeni iletişim teknolojilerini stratejik bir şekilde kullanabilen, bilgisini iş dünyasında her türlü iletişim çalışmasıyla uygulamaya geçirebilecek yeteneğe sahip öğrenciler yetiştirmeyi amaçlamaktadır. </a:t>
            </a:r>
          </a:p>
        </p:txBody>
      </p:sp>
      <p:pic>
        <p:nvPicPr>
          <p:cNvPr id="2" name="Resim 1"/>
          <p:cNvPicPr>
            <a:picLocks noChangeAspect="1"/>
          </p:cNvPicPr>
          <p:nvPr/>
        </p:nvPicPr>
        <p:blipFill>
          <a:blip r:embed="rId3"/>
          <a:stretch>
            <a:fillRect/>
          </a:stretch>
        </p:blipFill>
        <p:spPr>
          <a:xfrm>
            <a:off x="5292081" y="0"/>
            <a:ext cx="3803918" cy="5143500"/>
          </a:xfrm>
          <a:prstGeom prst="rect">
            <a:avLst/>
          </a:prstGeom>
        </p:spPr>
      </p:pic>
    </p:spTree>
    <p:extLst>
      <p:ext uri="{BB962C8B-B14F-4D97-AF65-F5344CB8AC3E}">
        <p14:creationId xmlns:p14="http://schemas.microsoft.com/office/powerpoint/2010/main" val="206046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6632"/>
            <a:ext cx="8712968" cy="4896544"/>
          </a:xfrm>
        </p:spPr>
        <p:txBody>
          <a:bodyPr>
            <a:normAutofit fontScale="55000" lnSpcReduction="20000"/>
          </a:bodyPr>
          <a:lstStyle/>
          <a:p>
            <a:pPr marL="0" lvl="0" indent="0" algn="ctr"/>
            <a:r>
              <a:rPr lang="tr-TR" sz="2900" dirty="0" smtClean="0">
                <a:latin typeface="Times New Roman" panose="02020603050405020304" pitchFamily="18" charset="0"/>
                <a:cs typeface="Times New Roman" panose="02020603050405020304" pitchFamily="18" charset="0"/>
              </a:rPr>
              <a:t>Halkla İlişkiler ve Reklamcılık Bölümü Mezunları hem </a:t>
            </a:r>
            <a:r>
              <a:rPr lang="tr-TR" sz="2900" dirty="0">
                <a:latin typeface="Times New Roman" panose="02020603050405020304" pitchFamily="18" charset="0"/>
                <a:cs typeface="Times New Roman" panose="02020603050405020304" pitchFamily="18" charset="0"/>
              </a:rPr>
              <a:t>kamu sektöründe hem de özel </a:t>
            </a:r>
            <a:r>
              <a:rPr lang="tr-TR" sz="2900" dirty="0" smtClean="0">
                <a:latin typeface="Times New Roman" panose="02020603050405020304" pitchFamily="18" charset="0"/>
                <a:cs typeface="Times New Roman" panose="02020603050405020304" pitchFamily="18" charset="0"/>
              </a:rPr>
              <a:t>sektörde</a:t>
            </a:r>
            <a:r>
              <a:rPr lang="tr-TR" sz="2800" dirty="0" smtClean="0">
                <a:latin typeface="Times New Roman" panose="02020603050405020304" pitchFamily="18" charset="0"/>
                <a:cs typeface="Times New Roman" panose="02020603050405020304" pitchFamily="18" charset="0"/>
              </a:rPr>
              <a:t>;</a:t>
            </a:r>
          </a:p>
          <a:p>
            <a:pPr marL="0" lvl="0" indent="0" algn="ctr"/>
            <a:endParaRPr lang="tr-TR" sz="2800" b="0" dirty="0" smtClean="0">
              <a:latin typeface="Times New Roman" panose="02020603050405020304" pitchFamily="18" charset="0"/>
              <a:cs typeface="Times New Roman" panose="02020603050405020304" pitchFamily="18" charset="0"/>
            </a:endParaRPr>
          </a:p>
          <a:p>
            <a:pPr marL="342000" lvl="0" indent="-342000" algn="just">
              <a:buFont typeface="Wingdings" panose="05000000000000000000" pitchFamily="2" charset="2"/>
              <a:buChar char="§"/>
            </a:pPr>
            <a:r>
              <a:rPr lang="tr-TR" sz="2600" b="0" dirty="0" smtClean="0">
                <a:latin typeface="Times New Roman" panose="02020603050405020304" pitchFamily="18" charset="0"/>
                <a:cs typeface="Times New Roman" panose="02020603050405020304" pitchFamily="18" charset="0"/>
              </a:rPr>
              <a:t>İletişim </a:t>
            </a:r>
            <a:r>
              <a:rPr lang="tr-TR" sz="2600" b="0" dirty="0">
                <a:latin typeface="Times New Roman" panose="02020603050405020304" pitchFamily="18" charset="0"/>
                <a:cs typeface="Times New Roman" panose="02020603050405020304" pitchFamily="18" charset="0"/>
              </a:rPr>
              <a:t>uzmanı, </a:t>
            </a:r>
            <a:endParaRPr lang="tr-TR" sz="2600" b="0" dirty="0" smtClean="0">
              <a:latin typeface="Times New Roman" panose="02020603050405020304" pitchFamily="18" charset="0"/>
              <a:cs typeface="Times New Roman" panose="02020603050405020304" pitchFamily="18" charset="0"/>
            </a:endParaRPr>
          </a:p>
          <a:p>
            <a:pPr marL="342000" lvl="0" indent="-342000" algn="just">
              <a:buFont typeface="Wingdings" panose="05000000000000000000" pitchFamily="2" charset="2"/>
              <a:buChar char="§"/>
            </a:pPr>
            <a:r>
              <a:rPr lang="tr-TR" sz="2600" b="0" dirty="0">
                <a:latin typeface="Times New Roman" panose="02020603050405020304" pitchFamily="18" charset="0"/>
                <a:cs typeface="Times New Roman" panose="02020603050405020304" pitchFamily="18" charset="0"/>
              </a:rPr>
              <a:t>R</a:t>
            </a:r>
            <a:r>
              <a:rPr lang="tr-TR" sz="2600" b="0" dirty="0" smtClean="0">
                <a:latin typeface="Times New Roman" panose="02020603050405020304" pitchFamily="18" charset="0"/>
                <a:cs typeface="Times New Roman" panose="02020603050405020304" pitchFamily="18" charset="0"/>
              </a:rPr>
              <a:t>eklam </a:t>
            </a:r>
            <a:r>
              <a:rPr lang="tr-TR" sz="2600" b="0" dirty="0">
                <a:latin typeface="Times New Roman" panose="02020603050405020304" pitchFamily="18" charset="0"/>
                <a:cs typeface="Times New Roman" panose="02020603050405020304" pitchFamily="18" charset="0"/>
              </a:rPr>
              <a:t>ve halkla ilişkiler sorumlusu, </a:t>
            </a:r>
            <a:endParaRPr lang="tr-TR" sz="2600" b="0" dirty="0" smtClean="0">
              <a:latin typeface="Times New Roman" panose="02020603050405020304" pitchFamily="18" charset="0"/>
              <a:cs typeface="Times New Roman" panose="02020603050405020304" pitchFamily="18" charset="0"/>
            </a:endParaRPr>
          </a:p>
          <a:p>
            <a:pPr marL="342000" lvl="0" indent="-342000" algn="just">
              <a:buFont typeface="Wingdings" panose="05000000000000000000" pitchFamily="2" charset="2"/>
              <a:buChar char="§"/>
            </a:pPr>
            <a:r>
              <a:rPr lang="tr-TR" sz="2600" b="0" dirty="0" smtClean="0">
                <a:latin typeface="Times New Roman" panose="02020603050405020304" pitchFamily="18" charset="0"/>
                <a:cs typeface="Times New Roman" panose="02020603050405020304" pitchFamily="18" charset="0"/>
              </a:rPr>
              <a:t>Kurumsal </a:t>
            </a:r>
            <a:r>
              <a:rPr lang="tr-TR" sz="2600" b="0" dirty="0">
                <a:latin typeface="Times New Roman" panose="02020603050405020304" pitchFamily="18" charset="0"/>
                <a:cs typeface="Times New Roman" panose="02020603050405020304" pitchFamily="18" charset="0"/>
              </a:rPr>
              <a:t>iletişim sorumlusu, </a:t>
            </a:r>
            <a:endParaRPr lang="tr-TR" sz="2600" b="0" dirty="0" smtClean="0">
              <a:latin typeface="Times New Roman" panose="02020603050405020304" pitchFamily="18" charset="0"/>
              <a:cs typeface="Times New Roman" panose="02020603050405020304" pitchFamily="18" charset="0"/>
            </a:endParaRPr>
          </a:p>
          <a:p>
            <a:pPr marL="342000" lvl="0" indent="-342000" algn="just">
              <a:buFont typeface="Wingdings" panose="05000000000000000000" pitchFamily="2" charset="2"/>
              <a:buChar char="§"/>
            </a:pPr>
            <a:r>
              <a:rPr lang="tr-TR" sz="2600" b="0" dirty="0">
                <a:latin typeface="Times New Roman" panose="02020603050405020304" pitchFamily="18" charset="0"/>
                <a:cs typeface="Times New Roman" panose="02020603050405020304" pitchFamily="18" charset="0"/>
              </a:rPr>
              <a:t>M</a:t>
            </a:r>
            <a:r>
              <a:rPr lang="tr-TR" sz="2600" b="0" dirty="0" smtClean="0">
                <a:latin typeface="Times New Roman" panose="02020603050405020304" pitchFamily="18" charset="0"/>
                <a:cs typeface="Times New Roman" panose="02020603050405020304" pitchFamily="18" charset="0"/>
              </a:rPr>
              <a:t>arka </a:t>
            </a:r>
            <a:r>
              <a:rPr lang="tr-TR" sz="2600" b="0" dirty="0">
                <a:latin typeface="Times New Roman" panose="02020603050405020304" pitchFamily="18" charset="0"/>
                <a:cs typeface="Times New Roman" panose="02020603050405020304" pitchFamily="18" charset="0"/>
              </a:rPr>
              <a:t>yöneticisi, </a:t>
            </a:r>
            <a:endParaRPr lang="tr-TR" sz="2600" b="0" dirty="0" smtClean="0">
              <a:latin typeface="Times New Roman" panose="02020603050405020304" pitchFamily="18" charset="0"/>
              <a:cs typeface="Times New Roman" panose="02020603050405020304" pitchFamily="18" charset="0"/>
            </a:endParaRPr>
          </a:p>
          <a:p>
            <a:pPr marL="342000" lvl="0" indent="-342000" algn="just">
              <a:buFont typeface="Wingdings" panose="05000000000000000000" pitchFamily="2" charset="2"/>
              <a:buChar char="§"/>
            </a:pPr>
            <a:r>
              <a:rPr lang="tr-TR" sz="2600" b="0" dirty="0">
                <a:latin typeface="Times New Roman" panose="02020603050405020304" pitchFamily="18" charset="0"/>
                <a:cs typeface="Times New Roman" panose="02020603050405020304" pitchFamily="18" charset="0"/>
              </a:rPr>
              <a:t>P</a:t>
            </a:r>
            <a:r>
              <a:rPr lang="tr-TR" sz="2600" b="0" dirty="0" smtClean="0">
                <a:latin typeface="Times New Roman" panose="02020603050405020304" pitchFamily="18" charset="0"/>
                <a:cs typeface="Times New Roman" panose="02020603050405020304" pitchFamily="18" charset="0"/>
              </a:rPr>
              <a:t>azarlama </a:t>
            </a:r>
            <a:r>
              <a:rPr lang="tr-TR" sz="2600" b="0" dirty="0">
                <a:latin typeface="Times New Roman" panose="02020603050405020304" pitchFamily="18" charset="0"/>
                <a:cs typeface="Times New Roman" panose="02020603050405020304" pitchFamily="18" charset="0"/>
              </a:rPr>
              <a:t>iletişimi koordinatörü gibi unvanlarla çalışabilirler</a:t>
            </a:r>
            <a:r>
              <a:rPr lang="tr-TR" sz="2600" b="0" dirty="0" smtClean="0">
                <a:latin typeface="Times New Roman" panose="02020603050405020304" pitchFamily="18" charset="0"/>
                <a:cs typeface="Times New Roman" panose="02020603050405020304" pitchFamily="18" charset="0"/>
              </a:rPr>
              <a:t>.</a:t>
            </a:r>
          </a:p>
          <a:p>
            <a:pPr marL="342000" lvl="0" indent="-342000" algn="just">
              <a:buFont typeface="Wingdings" panose="05000000000000000000" pitchFamily="2" charset="2"/>
              <a:buChar char="§"/>
            </a:pPr>
            <a:endParaRPr lang="tr-TR" sz="2600" b="0" dirty="0" smtClean="0">
              <a:latin typeface="Times New Roman" panose="02020603050405020304" pitchFamily="18" charset="0"/>
              <a:cs typeface="Times New Roman" panose="02020603050405020304" pitchFamily="18" charset="0"/>
            </a:endParaRPr>
          </a:p>
          <a:p>
            <a:pPr marL="59436" lvl="2" indent="0" algn="just">
              <a:buNone/>
            </a:pPr>
            <a:r>
              <a:rPr lang="tr-TR" sz="2600">
                <a:latin typeface="Times New Roman" panose="02020603050405020304" pitchFamily="18" charset="0"/>
                <a:cs typeface="Times New Roman" panose="02020603050405020304" pitchFamily="18" charset="0"/>
              </a:rPr>
              <a:t> </a:t>
            </a:r>
            <a:r>
              <a:rPr lang="tr-TR" sz="2600" smtClean="0">
                <a:latin typeface="Times New Roman" panose="02020603050405020304" pitchFamily="18" charset="0"/>
                <a:cs typeface="Times New Roman" panose="02020603050405020304" pitchFamily="18" charset="0"/>
              </a:rPr>
              <a:t>     	 Ayrıca,</a:t>
            </a:r>
            <a:endParaRPr lang="tr-TR" sz="2600" dirty="0" smtClean="0">
              <a:latin typeface="Times New Roman" panose="02020603050405020304" pitchFamily="18" charset="0"/>
              <a:cs typeface="Times New Roman" panose="02020603050405020304" pitchFamily="18" charset="0"/>
            </a:endParaRPr>
          </a:p>
          <a:p>
            <a:pPr marL="401436" lvl="2" indent="-342000" algn="just"/>
            <a:endParaRPr lang="tr-TR" sz="2600" b="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tr-TR" sz="2600" b="0" dirty="0">
                <a:latin typeface="Times New Roman" panose="02020603050405020304" pitchFamily="18" charset="0"/>
                <a:cs typeface="Times New Roman" panose="02020603050405020304" pitchFamily="18" charset="0"/>
              </a:rPr>
              <a:t>Dijital Reklam Ajansları,</a:t>
            </a:r>
          </a:p>
          <a:p>
            <a:pPr marL="285750" indent="-285750">
              <a:buFont typeface="Wingdings" panose="05000000000000000000" pitchFamily="2" charset="2"/>
              <a:buChar char="§"/>
            </a:pPr>
            <a:r>
              <a:rPr lang="tr-TR" sz="2600" b="0" dirty="0">
                <a:latin typeface="Times New Roman" panose="02020603050405020304" pitchFamily="18" charset="0"/>
                <a:cs typeface="Times New Roman" panose="02020603050405020304" pitchFamily="18" charset="0"/>
              </a:rPr>
              <a:t> Tanıtım, Reklam ve Pazarlama Şirketleri,</a:t>
            </a:r>
          </a:p>
          <a:p>
            <a:pPr>
              <a:buFont typeface="Wingdings" panose="05000000000000000000" pitchFamily="2" charset="2"/>
              <a:buChar char="§"/>
            </a:pPr>
            <a:r>
              <a:rPr lang="tr-TR" sz="2600" b="0" dirty="0">
                <a:latin typeface="Times New Roman" panose="02020603050405020304" pitchFamily="18" charset="0"/>
                <a:cs typeface="Times New Roman" panose="02020603050405020304" pitchFamily="18" charset="0"/>
              </a:rPr>
              <a:t>Siyasi Partiler,</a:t>
            </a:r>
          </a:p>
          <a:p>
            <a:pPr>
              <a:buFont typeface="Wingdings" panose="05000000000000000000" pitchFamily="2" charset="2"/>
              <a:buChar char="§"/>
            </a:pPr>
            <a:r>
              <a:rPr lang="tr-TR" sz="2600" b="0" dirty="0">
                <a:latin typeface="Times New Roman" panose="02020603050405020304" pitchFamily="18" charset="0"/>
                <a:cs typeface="Times New Roman" panose="02020603050405020304" pitchFamily="18" charset="0"/>
              </a:rPr>
              <a:t>Marka Danışmanlık Şirketleri</a:t>
            </a:r>
          </a:p>
          <a:p>
            <a:pPr>
              <a:buFont typeface="Wingdings" panose="05000000000000000000" pitchFamily="2" charset="2"/>
              <a:buChar char="§"/>
            </a:pPr>
            <a:r>
              <a:rPr lang="tr-TR" sz="2600" b="0" dirty="0">
                <a:latin typeface="Times New Roman" panose="02020603050405020304" pitchFamily="18" charset="0"/>
                <a:cs typeface="Times New Roman" panose="02020603050405020304" pitchFamily="18" charset="0"/>
              </a:rPr>
              <a:t>Kurumsal iletişim, </a:t>
            </a:r>
          </a:p>
          <a:p>
            <a:pPr>
              <a:buFont typeface="Wingdings" panose="05000000000000000000" pitchFamily="2" charset="2"/>
              <a:buChar char="§"/>
            </a:pPr>
            <a:r>
              <a:rPr lang="tr-TR" sz="2600" b="0" dirty="0">
                <a:latin typeface="Times New Roman" panose="02020603050405020304" pitchFamily="18" charset="0"/>
                <a:cs typeface="Times New Roman" panose="02020603050405020304" pitchFamily="18" charset="0"/>
              </a:rPr>
              <a:t>Dijital pazarlama, </a:t>
            </a:r>
          </a:p>
          <a:p>
            <a:pPr>
              <a:buFont typeface="Wingdings" panose="05000000000000000000" pitchFamily="2" charset="2"/>
              <a:buChar char="§"/>
            </a:pPr>
            <a:r>
              <a:rPr lang="tr-TR" sz="2600" b="0" dirty="0">
                <a:latin typeface="Times New Roman" panose="02020603050405020304" pitchFamily="18" charset="0"/>
                <a:cs typeface="Times New Roman" panose="02020603050405020304" pitchFamily="18" charset="0"/>
              </a:rPr>
              <a:t>İnsan kaynakları gibi </a:t>
            </a:r>
            <a:r>
              <a:rPr lang="tr-TR" sz="2600" b="0" dirty="0" smtClean="0">
                <a:latin typeface="Times New Roman" panose="02020603050405020304" pitchFamily="18" charset="0"/>
                <a:cs typeface="Times New Roman" panose="02020603050405020304" pitchFamily="18" charset="0"/>
              </a:rPr>
              <a:t>departmanlarda </a:t>
            </a:r>
            <a:r>
              <a:rPr lang="tr-TR" sz="2600" b="0" dirty="0">
                <a:latin typeface="Times New Roman" panose="02020603050405020304" pitchFamily="18" charset="0"/>
                <a:cs typeface="Times New Roman" panose="02020603050405020304" pitchFamily="18" charset="0"/>
              </a:rPr>
              <a:t>görev alabilirler.</a:t>
            </a:r>
            <a:endParaRPr lang="tr-TR" sz="2600" dirty="0">
              <a:latin typeface="Times New Roman" panose="02020603050405020304" pitchFamily="18" charset="0"/>
              <a:cs typeface="Times New Roman" panose="02020603050405020304" pitchFamily="18" charset="0"/>
            </a:endParaRPr>
          </a:p>
          <a:p>
            <a:pPr marL="342000" lvl="0" indent="-342000" algn="just">
              <a:buFont typeface="Wingdings" panose="05000000000000000000" pitchFamily="2" charset="2"/>
              <a:buChar char="§"/>
            </a:pPr>
            <a:endParaRPr lang="tr-TR" sz="2800" b="0" dirty="0"/>
          </a:p>
          <a:p>
            <a:pPr>
              <a:buFont typeface="Wingdings" panose="05000000000000000000" pitchFamily="2" charset="2"/>
              <a:buChar char="§"/>
            </a:pPr>
            <a:endParaRPr lang="tr-TR" dirty="0"/>
          </a:p>
        </p:txBody>
      </p:sp>
      <p:pic>
        <p:nvPicPr>
          <p:cNvPr id="5" name="Resim 4"/>
          <p:cNvPicPr>
            <a:picLocks noChangeAspect="1"/>
          </p:cNvPicPr>
          <p:nvPr/>
        </p:nvPicPr>
        <p:blipFill>
          <a:blip r:embed="rId2"/>
          <a:stretch>
            <a:fillRect/>
          </a:stretch>
        </p:blipFill>
        <p:spPr>
          <a:xfrm>
            <a:off x="5131436" y="404664"/>
            <a:ext cx="3996687" cy="4608512"/>
          </a:xfrm>
          <a:prstGeom prst="rect">
            <a:avLst/>
          </a:prstGeom>
        </p:spPr>
      </p:pic>
    </p:spTree>
    <p:extLst>
      <p:ext uri="{BB962C8B-B14F-4D97-AF65-F5344CB8AC3E}">
        <p14:creationId xmlns:p14="http://schemas.microsoft.com/office/powerpoint/2010/main" val="1919491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257</TotalTime>
  <Words>200</Words>
  <Application>Microsoft Office PowerPoint</Application>
  <PresentationFormat>Ekran Gösterisi (4:3)</PresentationFormat>
  <Paragraphs>24</Paragraphs>
  <Slides>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vt:i4>
      </vt:variant>
    </vt:vector>
  </HeadingPairs>
  <TitlesOfParts>
    <vt:vector size="13" baseType="lpstr">
      <vt:lpstr>Arial</vt:lpstr>
      <vt:lpstr>Calibri</vt:lpstr>
      <vt:lpstr>Franklin Gothic Book</vt:lpstr>
      <vt:lpstr>Franklin Gothic Medium</vt:lpstr>
      <vt:lpstr>Times New Roman</vt:lpstr>
      <vt:lpstr>Tunga</vt:lpstr>
      <vt:lpstr>Wingdings</vt:lpstr>
      <vt:lpstr>Açılar</vt:lpstr>
      <vt:lpstr>HALKLA İLİŞKİLER VE REKLAMCILIK BÖLÜMÜ</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MATEMATİK BÖLÜMÜ</dc:title>
  <dc:creator>ACER</dc:creator>
  <cp:lastModifiedBy>win10</cp:lastModifiedBy>
  <cp:revision>50</cp:revision>
  <dcterms:created xsi:type="dcterms:W3CDTF">2022-05-20T08:35:40Z</dcterms:created>
  <dcterms:modified xsi:type="dcterms:W3CDTF">2022-06-20T06:17:42Z</dcterms:modified>
</cp:coreProperties>
</file>